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notesSlides/notesSlide7.xml" ContentType="application/vnd.openxmlformats-officedocument.presentationml.notesSlide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68.xml" ContentType="application/vnd.openxmlformats-officedocument.presentationml.tags+xml"/>
  <Override PartName="/ppt/tags/tag18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57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64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notesSlides/notesSlide4.xml" ContentType="application/vnd.openxmlformats-officedocument.presentationml.notesSlide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notesSlides/notesSlide5.xml" ContentType="application/vnd.openxmlformats-officedocument.presentationml.notesSlide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notesSlides/notesSlide6.xml" ContentType="application/vnd.openxmlformats-officedocument.presentationml.notesSlide+xml"/>
  <Override PartName="/ppt/tags/tag173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notesSlides/notesSlide3.xml" ContentType="application/vnd.openxmlformats-officedocument.presentationml.notesSlide+xml"/>
  <Override PartName="/ppt/tags/tag141.xml" ContentType="application/vnd.openxmlformats-officedocument.presentationml.tags+xml"/>
  <Override PartName="/ppt/presProps.xml" ContentType="application/vnd.openxmlformats-officedocument.presentationml.presProps+xml"/>
  <Override PartName="/ppt/tags/tag13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9" r:id="rId4"/>
    <p:sldId id="267" r:id="rId5"/>
    <p:sldId id="258" r:id="rId6"/>
    <p:sldId id="270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8D1C0B43-69AE-49F2-9838-87B71453E786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BBDCAD47-4F3F-4A29-BE2D-076E080BB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CAD47-4F3F-4A29-BE2D-076E080BB1C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  <p:custDataLst>
              <p:tags r:id="rId3"/>
            </p:custDataLst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>
            <p:custDataLst>
              <p:tags r:id="rId1"/>
            </p:custDataLst>
          </p:nvPr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>
            <p:custDataLst>
              <p:tags r:id="rId2"/>
            </p:custDataLst>
          </p:nvPr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>
            <p:custDataLst>
              <p:tags r:id="rId9"/>
            </p:custDataLst>
          </p:nvPr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>
            <p:custDataLst>
              <p:tags r:id="rId10"/>
            </p:custDataLst>
          </p:nvPr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tags" Target="../tags/tag8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83E320-80DA-458A-924C-CDC163861577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449A9F-56A5-41BA-9B2B-C7058ACF8D1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>
            <p:custDataLst>
              <p:tags r:id="rId20"/>
            </p:custDataLst>
          </p:nvPr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11" Type="http://schemas.openxmlformats.org/officeDocument/2006/relationships/image" Target="../media/image8.jpeg"/><Relationship Id="rId5" Type="http://schemas.openxmlformats.org/officeDocument/2006/relationships/tags" Target="../tags/tag146.xml"/><Relationship Id="rId10" Type="http://schemas.openxmlformats.org/officeDocument/2006/relationships/image" Target="../media/image7.jpeg"/><Relationship Id="rId4" Type="http://schemas.openxmlformats.org/officeDocument/2006/relationships/tags" Target="../tags/tag145.xml"/><Relationship Id="rId9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5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56.xml"/><Relationship Id="rId1" Type="http://schemas.openxmlformats.org/officeDocument/2006/relationships/tags" Target="../tags/tag155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63.xml"/><Relationship Id="rId7" Type="http://schemas.openxmlformats.org/officeDocument/2006/relationships/tags" Target="../tags/tag167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tags" Target="../tags/tag166.xml"/><Relationship Id="rId11" Type="http://schemas.openxmlformats.org/officeDocument/2006/relationships/image" Target="../media/image10.jpeg"/><Relationship Id="rId5" Type="http://schemas.openxmlformats.org/officeDocument/2006/relationships/tags" Target="../tags/tag165.xml"/><Relationship Id="rId10" Type="http://schemas.openxmlformats.org/officeDocument/2006/relationships/image" Target="../media/image9.jpeg"/><Relationship Id="rId4" Type="http://schemas.openxmlformats.org/officeDocument/2006/relationships/tags" Target="../tags/tag164.xml"/><Relationship Id="rId9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76.xml"/><Relationship Id="rId7" Type="http://schemas.openxmlformats.org/officeDocument/2006/relationships/tags" Target="../tags/tag180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13" Type="http://schemas.openxmlformats.org/officeDocument/2006/relationships/image" Target="../media/image13.jpeg"/><Relationship Id="rId3" Type="http://schemas.openxmlformats.org/officeDocument/2006/relationships/tags" Target="../tags/tag183.xml"/><Relationship Id="rId7" Type="http://schemas.openxmlformats.org/officeDocument/2006/relationships/tags" Target="../tags/tag187.xml"/><Relationship Id="rId12" Type="http://schemas.openxmlformats.org/officeDocument/2006/relationships/image" Target="../media/image12.jpeg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6" Type="http://schemas.openxmlformats.org/officeDocument/2006/relationships/tags" Target="../tags/tag186.xml"/><Relationship Id="rId11" Type="http://schemas.openxmlformats.org/officeDocument/2006/relationships/image" Target="../media/image11.jpeg"/><Relationship Id="rId5" Type="http://schemas.openxmlformats.org/officeDocument/2006/relationships/tags" Target="../tags/tag185.xml"/><Relationship Id="rId10" Type="http://schemas.openxmlformats.org/officeDocument/2006/relationships/notesSlide" Target="../notesSlides/notesSlide7.xml"/><Relationship Id="rId4" Type="http://schemas.openxmlformats.org/officeDocument/2006/relationships/tags" Target="../tags/tag184.xml"/><Relationship Id="rId9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" Type="http://schemas.openxmlformats.org/officeDocument/2006/relationships/tags" Target="../tags/tag18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5" Type="http://schemas.openxmlformats.org/officeDocument/2006/relationships/tags" Target="../tags/tag78.xml"/><Relationship Id="rId10" Type="http://schemas.openxmlformats.org/officeDocument/2006/relationships/tags" Target="../tags/tag83.xml"/><Relationship Id="rId4" Type="http://schemas.openxmlformats.org/officeDocument/2006/relationships/tags" Target="../tags/tag77.xml"/><Relationship Id="rId9" Type="http://schemas.openxmlformats.org/officeDocument/2006/relationships/tags" Target="../tags/tag82.xml"/><Relationship Id="rId1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image" Target="../media/image4.jpeg"/><Relationship Id="rId5" Type="http://schemas.openxmlformats.org/officeDocument/2006/relationships/tags" Target="../tags/tag102.xml"/><Relationship Id="rId10" Type="http://schemas.openxmlformats.org/officeDocument/2006/relationships/image" Target="../media/image3.png"/><Relationship Id="rId4" Type="http://schemas.openxmlformats.org/officeDocument/2006/relationships/tags" Target="../tags/tag101.xml"/><Relationship Id="rId9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3" Type="http://schemas.openxmlformats.org/officeDocument/2006/relationships/tags" Target="../tags/tag107.xml"/><Relationship Id="rId7" Type="http://schemas.openxmlformats.org/officeDocument/2006/relationships/tags" Target="../tags/tag111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08.xml"/><Relationship Id="rId9" Type="http://schemas.openxmlformats.org/officeDocument/2006/relationships/tags" Target="../tags/tag1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image" Target="../media/image6.jpeg"/><Relationship Id="rId5" Type="http://schemas.openxmlformats.org/officeDocument/2006/relationships/tags" Target="../tags/tag124.xml"/><Relationship Id="rId10" Type="http://schemas.openxmlformats.org/officeDocument/2006/relationships/image" Target="../media/image5.jpeg"/><Relationship Id="rId4" Type="http://schemas.openxmlformats.org/officeDocument/2006/relationships/tags" Target="../tags/tag123.xml"/><Relationship Id="rId9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3" Type="http://schemas.openxmlformats.org/officeDocument/2006/relationships/tags" Target="../tags/tag129.xml"/><Relationship Id="rId7" Type="http://schemas.openxmlformats.org/officeDocument/2006/relationships/tags" Target="../tags/tag133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30.xml"/><Relationship Id="rId9" Type="http://schemas.openxmlformats.org/officeDocument/2006/relationships/tags" Target="../tags/tag1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33400" y="22098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10</a:t>
            </a:r>
            <a:br>
              <a:rPr lang="en-US" dirty="0" smtClean="0"/>
            </a:br>
            <a:r>
              <a:rPr lang="en-US" dirty="0" smtClean="0"/>
              <a:t>Vocabulary Images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447800" y="3124200"/>
            <a:ext cx="6400800" cy="3276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Examples</a:t>
            </a:r>
          </a:p>
          <a:p>
            <a:r>
              <a:rPr lang="en-US" sz="3200" b="1" dirty="0" smtClean="0"/>
              <a:t>vs.</a:t>
            </a:r>
          </a:p>
          <a:p>
            <a:r>
              <a:rPr lang="en-US" sz="3200" b="1" dirty="0" smtClean="0"/>
              <a:t>Non-examples</a:t>
            </a:r>
          </a:p>
          <a:p>
            <a:endParaRPr lang="en-US" sz="3200" b="1" dirty="0" smtClean="0"/>
          </a:p>
          <a:p>
            <a:pPr algn="ctr"/>
            <a:r>
              <a:rPr lang="en-US" sz="3200" dirty="0" smtClean="0"/>
              <a:t>Which picture shows the example?</a:t>
            </a:r>
          </a:p>
          <a:p>
            <a:endParaRPr lang="en-US" sz="3200" b="1" dirty="0" smtClean="0"/>
          </a:p>
          <a:p>
            <a:endParaRPr lang="en-US" sz="3200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152400" y="1524000"/>
          <a:ext cx="8763000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255923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3554077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2400" baseline="0" dirty="0" smtClean="0"/>
                        <a:t>Adolf Hitler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sz="24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400" baseline="0" dirty="0" smtClean="0"/>
                        <a:t>Murder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u="sng" dirty="0" smtClean="0"/>
                        <a:t>Adolf Hitler</a:t>
                      </a:r>
                      <a:r>
                        <a:rPr lang="en-US" sz="2400" u="none" baseline="0" dirty="0" smtClean="0"/>
                        <a:t>  is</a:t>
                      </a:r>
                      <a:r>
                        <a:rPr lang="en-US" sz="2400" baseline="0" dirty="0" smtClean="0"/>
                        <a:t>  </a:t>
                      </a:r>
                      <a:r>
                        <a:rPr lang="en-US" sz="2400" b="1" u="sng" baseline="0" dirty="0" smtClean="0"/>
                        <a:t>sinister</a:t>
                      </a:r>
                      <a:r>
                        <a:rPr lang="en-US" sz="2400" baseline="0" dirty="0" smtClean="0"/>
                        <a:t> because  </a:t>
                      </a:r>
                      <a:r>
                        <a:rPr lang="en-US" sz="2400" u="sng" baseline="0" dirty="0" smtClean="0"/>
                        <a:t>he was responsible for the death of 6 million innocent Jews</a:t>
                      </a:r>
                      <a:r>
                        <a:rPr lang="en-US" sz="2400" baseline="0" dirty="0" smtClean="0"/>
                        <a:t>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u="sng" dirty="0" smtClean="0"/>
                        <a:t>Murder</a:t>
                      </a:r>
                      <a:r>
                        <a:rPr lang="en-US" sz="2400" u="none" dirty="0" smtClean="0"/>
                        <a:t>  </a:t>
                      </a:r>
                      <a:r>
                        <a:rPr lang="en-US" sz="2400" u="none" baseline="0" dirty="0" smtClean="0"/>
                        <a:t>is</a:t>
                      </a:r>
                      <a:r>
                        <a:rPr lang="en-US" sz="2400" baseline="0" dirty="0" smtClean="0"/>
                        <a:t>  </a:t>
                      </a:r>
                      <a:r>
                        <a:rPr lang="en-US" sz="2400" b="0" u="none" baseline="0" dirty="0" smtClean="0"/>
                        <a:t>a  </a:t>
                      </a:r>
                      <a:r>
                        <a:rPr lang="en-US" sz="2400" b="1" u="sng" baseline="0" dirty="0" smtClean="0"/>
                        <a:t>sinister</a:t>
                      </a:r>
                      <a:r>
                        <a:rPr lang="en-US" sz="2400" b="1" u="none" baseline="0" dirty="0" smtClean="0"/>
                        <a:t>  </a:t>
                      </a:r>
                      <a:r>
                        <a:rPr lang="en-US" sz="2400" b="0" u="none" baseline="0" dirty="0" smtClean="0"/>
                        <a:t>act</a:t>
                      </a:r>
                      <a:r>
                        <a:rPr lang="en-US" sz="2400" baseline="0" dirty="0" smtClean="0"/>
                        <a:t> because  </a:t>
                      </a:r>
                      <a:r>
                        <a:rPr lang="en-US" sz="2400" u="sng" baseline="0" dirty="0" smtClean="0"/>
                        <a:t>it is evil to take the life  of someone else</a:t>
                      </a:r>
                      <a:r>
                        <a:rPr lang="en-US" sz="2400" baseline="0" dirty="0" smtClean="0"/>
                        <a:t>.</a:t>
                      </a:r>
                    </a:p>
                    <a:p>
                      <a:pPr marL="342900" indent="-342900">
                        <a:buNone/>
                      </a:pPr>
                      <a:endParaRPr lang="en-US" sz="2000" b="0" u="sng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6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838200"/>
            <a:ext cx="8229600" cy="551688"/>
          </a:xfrm>
        </p:spPr>
        <p:txBody>
          <a:bodyPr>
            <a:noAutofit/>
          </a:bodyPr>
          <a:lstStyle/>
          <a:p>
            <a:r>
              <a:rPr lang="en-US" sz="3600" dirty="0" smtClean="0"/>
              <a:t>Use your examples to create sentences:</a:t>
            </a:r>
            <a:endParaRPr lang="en-US" sz="3600" dirty="0"/>
          </a:p>
        </p:txBody>
      </p:sp>
      <p:sp>
        <p:nvSpPr>
          <p:cNvPr id="10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Create Sentences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>
            <p:custDataLst>
              <p:tags r:id="rId5"/>
            </p:custDataLst>
          </p:nvPr>
        </p:nvSpPr>
        <p:spPr>
          <a:xfrm>
            <a:off x="4953000" y="3810000"/>
            <a:ext cx="38100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>
            <p:custDataLst>
              <p:tags r:id="rId6"/>
            </p:custDataLst>
          </p:nvPr>
        </p:nvSpPr>
        <p:spPr>
          <a:xfrm>
            <a:off x="4876800" y="1981200"/>
            <a:ext cx="3962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>
            <p:custDataLst>
              <p:tags r:id="rId2"/>
            </p:custDataLst>
          </p:nvPr>
        </p:nvSpPr>
        <p:spPr>
          <a:xfrm>
            <a:off x="6400800" y="3048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3"/>
            </p:custDataLst>
          </p:nvPr>
        </p:nvSpPr>
        <p:spPr>
          <a:xfrm>
            <a:off x="1828800" y="3048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228600" y="0"/>
            <a:ext cx="84582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intricate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(adj.) – </a:t>
            </a:r>
            <a:r>
              <a:rPr lang="en-U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complex, complicated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28600" y="4800600"/>
            <a:ext cx="8686800" cy="17526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DNA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is an </a:t>
            </a:r>
            <a:r>
              <a:rPr kumimoji="0" lang="en-US" sz="4400" b="1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intricate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molecule</a:t>
            </a:r>
            <a:r>
              <a:rPr lang="en-US" sz="4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that </a:t>
            </a:r>
            <a:r>
              <a:rPr lang="en-US" sz="4400" u="sng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contains several types of chemicals and acids.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http://beyondpenguins.ehe.osu.edu/files/2011/08/water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05400" y="1143000"/>
            <a:ext cx="3389064" cy="3505200"/>
          </a:xfrm>
          <a:prstGeom prst="rect">
            <a:avLst/>
          </a:prstGeom>
          <a:noFill/>
        </p:spPr>
      </p:pic>
      <p:pic>
        <p:nvPicPr>
          <p:cNvPr id="2" name="Picture 4" descr="http://www.sciencephoto.com/image/210600/large/G1101181-DNA_molecule,_computer_artwork-SPL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600" y="1219200"/>
            <a:ext cx="2971800" cy="33655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609600"/>
            <a:ext cx="8458200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the word </a:t>
            </a:r>
            <a:r>
              <a:rPr lang="en-US" sz="3600" b="1" dirty="0" smtClean="0"/>
              <a:t>intricate</a:t>
            </a:r>
            <a:r>
              <a:rPr lang="en-US" sz="3600" dirty="0" smtClean="0"/>
              <a:t> to describe:</a:t>
            </a:r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custDataLst>
              <p:tags r:id="rId4"/>
            </p:custDataLst>
          </p:nvPr>
        </p:nvGraphicFramePr>
        <p:xfrm>
          <a:off x="228600" y="1278590"/>
          <a:ext cx="8610600" cy="4817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389"/>
                <a:gridCol w="4624211"/>
              </a:tblGrid>
              <a:tr h="502686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4314724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="1" i="0" dirty="0" smtClean="0"/>
                        <a:t>Things that</a:t>
                      </a:r>
                      <a:r>
                        <a:rPr lang="en-US" sz="2400" b="1" i="0" baseline="0" dirty="0" smtClean="0"/>
                        <a:t> have many parts, lots of detail, or are very complicated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dirty="0" smtClean="0"/>
                        <a:t>My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D.N.A.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Snowflakes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Detailed painting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b="1" u="sng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baseline="0" dirty="0" smtClean="0"/>
                        <a:t>Your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…think about any object, design/pattern, math equation, chemical  formula or story that is very complicated or detailed…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>
            <p:custDataLst>
              <p:tags r:id="rId5"/>
            </p:custDataLst>
          </p:nvPr>
        </p:nvSpPr>
        <p:spPr>
          <a:xfrm>
            <a:off x="4267200" y="4267200"/>
            <a:ext cx="4191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>
            <p:custDataLst>
              <p:tags r:id="rId6"/>
            </p:custDataLst>
          </p:nvPr>
        </p:nvSpPr>
        <p:spPr>
          <a:xfrm>
            <a:off x="4267200" y="2133600"/>
            <a:ext cx="4114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152400" y="1524000"/>
          <a:ext cx="8763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440514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4588686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2400" baseline="0" dirty="0" smtClean="0"/>
                        <a:t>Snowflakes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sz="24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400" baseline="0" dirty="0" smtClean="0"/>
                        <a:t>Detailed drawing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u="sng" baseline="0" dirty="0" smtClean="0"/>
                        <a:t>Snowflakes</a:t>
                      </a:r>
                      <a:r>
                        <a:rPr lang="en-US" sz="2400" u="none" baseline="0" dirty="0" smtClean="0"/>
                        <a:t>  are  </a:t>
                      </a:r>
                      <a:r>
                        <a:rPr lang="en-US" sz="2400" b="1" u="sng" baseline="0" dirty="0" smtClean="0"/>
                        <a:t>intricate</a:t>
                      </a:r>
                      <a:r>
                        <a:rPr lang="en-US" sz="2400" b="0" u="sng" baseline="0" dirty="0" smtClean="0"/>
                        <a:t> </a:t>
                      </a:r>
                      <a:r>
                        <a:rPr lang="en-US" sz="2400" u="none" baseline="0" dirty="0" smtClean="0"/>
                        <a:t>because  </a:t>
                      </a:r>
                      <a:r>
                        <a:rPr lang="en-US" sz="2400" u="sng" baseline="0" dirty="0" smtClean="0"/>
                        <a:t>they are made of complex patterns of ice</a:t>
                      </a:r>
                      <a:r>
                        <a:rPr lang="en-US" sz="2400" u="none" baseline="0" dirty="0" smtClean="0"/>
                        <a:t>.</a:t>
                      </a:r>
                      <a:endParaRPr lang="en-US" sz="2400" baseline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240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2400" u="sng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u="none" dirty="0" smtClean="0"/>
                        <a:t>Because</a:t>
                      </a:r>
                      <a:r>
                        <a:rPr lang="en-US" sz="2400" u="none" baseline="0" dirty="0" smtClean="0"/>
                        <a:t>  </a:t>
                      </a:r>
                      <a:r>
                        <a:rPr lang="en-US" sz="2400" u="sng" dirty="0" smtClean="0"/>
                        <a:t>the artist wanted to</a:t>
                      </a:r>
                      <a:r>
                        <a:rPr lang="en-US" sz="2400" u="sng" baseline="0" dirty="0" smtClean="0"/>
                        <a:t> include all the</a:t>
                      </a:r>
                      <a:r>
                        <a:rPr lang="en-US" sz="2400" u="sng" dirty="0" smtClean="0"/>
                        <a:t> </a:t>
                      </a:r>
                      <a:r>
                        <a:rPr lang="en-US" sz="2400" b="1" u="sng" dirty="0" smtClean="0"/>
                        <a:t>intricate</a:t>
                      </a:r>
                      <a:r>
                        <a:rPr lang="en-US" sz="2400" u="sng" dirty="0" smtClean="0"/>
                        <a:t> details of the man’s face</a:t>
                      </a:r>
                      <a:r>
                        <a:rPr lang="en-US" sz="2400" u="sng" baseline="0" dirty="0" smtClean="0"/>
                        <a:t>, it took him four days to complete the drawing.</a:t>
                      </a:r>
                      <a:endParaRPr lang="en-US" sz="2400" baseline="0" dirty="0" smtClean="0"/>
                    </a:p>
                    <a:p>
                      <a:pPr marL="342900" indent="-342900">
                        <a:buNone/>
                      </a:pPr>
                      <a:endParaRPr lang="en-US" sz="2000" b="0" u="sng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6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838200"/>
            <a:ext cx="8229600" cy="551688"/>
          </a:xfrm>
        </p:spPr>
        <p:txBody>
          <a:bodyPr>
            <a:noAutofit/>
          </a:bodyPr>
          <a:lstStyle/>
          <a:p>
            <a:r>
              <a:rPr lang="en-US" sz="3600" dirty="0" smtClean="0"/>
              <a:t>Use your examples to create sentences:</a:t>
            </a:r>
            <a:endParaRPr lang="en-US" sz="3600" dirty="0"/>
          </a:p>
        </p:txBody>
      </p:sp>
      <p:sp>
        <p:nvSpPr>
          <p:cNvPr id="10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Create Sentences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>
            <p:custDataLst>
              <p:tags r:id="rId5"/>
            </p:custDataLst>
          </p:nvPr>
        </p:nvSpPr>
        <p:spPr>
          <a:xfrm>
            <a:off x="4953000" y="2057400"/>
            <a:ext cx="38100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>
            <p:custDataLst>
              <p:tags r:id="rId6"/>
            </p:custDataLst>
          </p:nvPr>
        </p:nvSpPr>
        <p:spPr>
          <a:xfrm>
            <a:off x="4876800" y="3886200"/>
            <a:ext cx="3962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>
            <p:custDataLst>
              <p:tags r:id="rId2"/>
            </p:custDataLst>
          </p:nvPr>
        </p:nvSpPr>
        <p:spPr>
          <a:xfrm>
            <a:off x="6400800" y="3048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3"/>
            </p:custDataLst>
          </p:nvPr>
        </p:nvSpPr>
        <p:spPr>
          <a:xfrm>
            <a:off x="1828800" y="3048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228600" y="0"/>
            <a:ext cx="8763000" cy="1143000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vulnerable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(adj.) – </a:t>
            </a:r>
            <a:r>
              <a:rPr lang="en-U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 to being harmed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28600" y="4800600"/>
            <a:ext cx="8686800" cy="17526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Water snakes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are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vulnerable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being eaten by birds</a:t>
            </a:r>
            <a:r>
              <a:rPr lang="en-US" sz="4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when </a:t>
            </a:r>
            <a:r>
              <a:rPr lang="en-US" sz="4400" u="sng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they travel in unprotected areas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5842" name="Picture 2" descr="http://ih0.redbubble.net/image.11317454.0299/flat,550x550,075,f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1066800"/>
            <a:ext cx="4114800" cy="3629025"/>
          </a:xfrm>
          <a:prstGeom prst="rect">
            <a:avLst/>
          </a:prstGeom>
          <a:noFill/>
        </p:spPr>
      </p:pic>
      <p:pic>
        <p:nvPicPr>
          <p:cNvPr id="35844" name="Picture 4" descr="http://drsuneelsethi.files.wordpress.com/2011/07/porcupine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19600" y="990600"/>
            <a:ext cx="4914900" cy="3810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609600"/>
            <a:ext cx="8458200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the word </a:t>
            </a:r>
            <a:r>
              <a:rPr lang="en-US" sz="3600" b="1" dirty="0" smtClean="0"/>
              <a:t>vulnerable</a:t>
            </a:r>
            <a:r>
              <a:rPr lang="en-US" sz="3600" dirty="0" smtClean="0"/>
              <a:t> to describe:</a:t>
            </a:r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custDataLst>
              <p:tags r:id="rId4"/>
            </p:custDataLst>
          </p:nvPr>
        </p:nvGraphicFramePr>
        <p:xfrm>
          <a:off x="228600" y="1278590"/>
          <a:ext cx="8610600" cy="4817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389"/>
                <a:gridCol w="4624211"/>
              </a:tblGrid>
              <a:tr h="502686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4314724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="1" i="0" dirty="0" smtClean="0"/>
                        <a:t>Things that</a:t>
                      </a:r>
                      <a:r>
                        <a:rPr lang="en-US" sz="2400" b="1" i="0" baseline="0" dirty="0" smtClean="0"/>
                        <a:t> are open to being attacked or hurt (physically or verbally)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dirty="0" smtClean="0"/>
                        <a:t>My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Prey</a:t>
                      </a:r>
                      <a:endParaRPr lang="en-US" sz="20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Army soldiers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No friends to help you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Freezing temperature</a:t>
                      </a: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b="1" u="sng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baseline="0" dirty="0" smtClean="0"/>
                        <a:t>Your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…think about any person or thing that could be harmed because they have no protection…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>
            <p:custDataLst>
              <p:tags r:id="rId5"/>
            </p:custDataLst>
          </p:nvPr>
        </p:nvSpPr>
        <p:spPr>
          <a:xfrm>
            <a:off x="4267200" y="3962400"/>
            <a:ext cx="4191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>
            <p:custDataLst>
              <p:tags r:id="rId6"/>
            </p:custDataLst>
          </p:nvPr>
        </p:nvSpPr>
        <p:spPr>
          <a:xfrm>
            <a:off x="4267200" y="2133600"/>
            <a:ext cx="4114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152400" y="1066800"/>
          <a:ext cx="8763000" cy="5408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440514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4588686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2000" baseline="0" dirty="0" smtClean="0"/>
                        <a:t>Army soldiers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sz="20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000" baseline="0" dirty="0" smtClean="0"/>
                        <a:t>No friends to help you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000" baseline="0" dirty="0" smtClean="0"/>
                        <a:t>Freezing temperature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u="sng" baseline="0" dirty="0" smtClean="0"/>
                        <a:t>Soldiers</a:t>
                      </a:r>
                      <a:r>
                        <a:rPr lang="en-US" sz="2400" u="none" baseline="0" dirty="0" smtClean="0"/>
                        <a:t>  are  </a:t>
                      </a:r>
                      <a:r>
                        <a:rPr lang="en-US" sz="2400" b="1" u="sng" baseline="0" dirty="0" smtClean="0"/>
                        <a:t>vulnerable</a:t>
                      </a:r>
                      <a:r>
                        <a:rPr lang="en-US" sz="2400" b="0" u="none" baseline="0" dirty="0" smtClean="0"/>
                        <a:t> </a:t>
                      </a:r>
                      <a:r>
                        <a:rPr lang="en-US" sz="2400" u="none" baseline="0" dirty="0" smtClean="0"/>
                        <a:t>to </a:t>
                      </a:r>
                      <a:r>
                        <a:rPr lang="en-US" sz="2400" u="sng" baseline="0" dirty="0" smtClean="0"/>
                        <a:t>being harmed </a:t>
                      </a:r>
                      <a:r>
                        <a:rPr lang="en-US" sz="2400" u="none" baseline="0" dirty="0" smtClean="0"/>
                        <a:t>when </a:t>
                      </a:r>
                      <a:r>
                        <a:rPr lang="en-US" sz="2400" u="sng" baseline="0" dirty="0" smtClean="0"/>
                        <a:t>they are fighting in war</a:t>
                      </a:r>
                      <a:r>
                        <a:rPr lang="en-US" sz="2400" u="none" baseline="0" dirty="0" smtClean="0"/>
                        <a:t>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u="sng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u="sng" dirty="0" smtClean="0"/>
                        <a:t>The gang member</a:t>
                      </a:r>
                      <a:r>
                        <a:rPr lang="en-US" sz="2400" u="none" dirty="0" smtClean="0"/>
                        <a:t> felt </a:t>
                      </a:r>
                      <a:r>
                        <a:rPr lang="en-US" sz="2400" b="1" u="sng" dirty="0" smtClean="0"/>
                        <a:t>vulnerable</a:t>
                      </a:r>
                      <a:r>
                        <a:rPr lang="en-US" sz="2400" u="none" dirty="0" smtClean="0"/>
                        <a:t> when </a:t>
                      </a:r>
                      <a:r>
                        <a:rPr lang="en-US" sz="2400" u="sng" dirty="0" smtClean="0"/>
                        <a:t>his friends did</a:t>
                      </a:r>
                      <a:r>
                        <a:rPr lang="en-US" sz="2400" u="sng" baseline="0" dirty="0" smtClean="0"/>
                        <a:t> not show up to help him during the street fight</a:t>
                      </a:r>
                      <a:r>
                        <a:rPr lang="en-US" sz="2400" u="none" baseline="0" dirty="0" smtClean="0"/>
                        <a:t>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u="none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u="sng" baseline="0" dirty="0" smtClean="0"/>
                        <a:t>Humans</a:t>
                      </a:r>
                      <a:r>
                        <a:rPr lang="en-US" sz="2400" u="none" baseline="0" dirty="0" smtClean="0"/>
                        <a:t> are </a:t>
                      </a:r>
                      <a:r>
                        <a:rPr lang="en-US" sz="2400" b="1" u="sng" baseline="0" dirty="0" smtClean="0"/>
                        <a:t>vulnerable</a:t>
                      </a:r>
                      <a:r>
                        <a:rPr lang="en-US" sz="2400" u="none" baseline="0" dirty="0" smtClean="0"/>
                        <a:t> to </a:t>
                      </a:r>
                      <a:r>
                        <a:rPr lang="en-US" sz="2400" u="sng" baseline="0" dirty="0" smtClean="0"/>
                        <a:t>extremely cold temperature </a:t>
                      </a:r>
                      <a:r>
                        <a:rPr lang="en-US" sz="2400" u="none" baseline="0" dirty="0" smtClean="0"/>
                        <a:t>because </a:t>
                      </a:r>
                      <a:r>
                        <a:rPr lang="en-US" sz="2400" u="sng" baseline="0" dirty="0" smtClean="0"/>
                        <a:t>it could kill them</a:t>
                      </a:r>
                      <a:r>
                        <a:rPr lang="en-US" sz="2400" u="none" baseline="0" dirty="0" smtClean="0"/>
                        <a:t>.</a:t>
                      </a:r>
                      <a:endParaRPr lang="en-US" sz="2400" baseline="0" dirty="0" smtClean="0"/>
                    </a:p>
                    <a:p>
                      <a:pPr marL="342900" indent="-342900">
                        <a:buNone/>
                      </a:pPr>
                      <a:endParaRPr lang="en-US" sz="2000" b="0" u="sng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6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609600"/>
            <a:ext cx="8229600" cy="551688"/>
          </a:xfrm>
        </p:spPr>
        <p:txBody>
          <a:bodyPr>
            <a:noAutofit/>
          </a:bodyPr>
          <a:lstStyle/>
          <a:p>
            <a:r>
              <a:rPr lang="en-US" sz="3600" dirty="0" smtClean="0"/>
              <a:t>Use your examples to create sentences:</a:t>
            </a:r>
            <a:endParaRPr lang="en-US" sz="3600" dirty="0"/>
          </a:p>
        </p:txBody>
      </p:sp>
      <p:sp>
        <p:nvSpPr>
          <p:cNvPr id="10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Create Sentences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>
            <p:custDataLst>
              <p:tags r:id="rId5"/>
            </p:custDataLst>
          </p:nvPr>
        </p:nvSpPr>
        <p:spPr>
          <a:xfrm>
            <a:off x="4953000" y="2971800"/>
            <a:ext cx="3886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>
            <p:custDataLst>
              <p:tags r:id="rId6"/>
            </p:custDataLst>
          </p:nvPr>
        </p:nvSpPr>
        <p:spPr>
          <a:xfrm>
            <a:off x="4876800" y="1600200"/>
            <a:ext cx="3962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>
            <p:custDataLst>
              <p:tags r:id="rId7"/>
            </p:custDataLst>
          </p:nvPr>
        </p:nvSpPr>
        <p:spPr>
          <a:xfrm>
            <a:off x="4876800" y="4876800"/>
            <a:ext cx="3962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>
            <p:custDataLst>
              <p:tags r:id="rId2"/>
            </p:custDataLst>
          </p:nvPr>
        </p:nvSpPr>
        <p:spPr>
          <a:xfrm>
            <a:off x="6400800" y="3048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3"/>
            </p:custDataLst>
          </p:nvPr>
        </p:nvSpPr>
        <p:spPr>
          <a:xfrm>
            <a:off x="1828800" y="3048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228600" y="0"/>
            <a:ext cx="87630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sanctuary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</a:t>
            </a:r>
            <a:r>
              <a:rPr lang="en-US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n.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 – </a:t>
            </a:r>
            <a:r>
              <a:rPr lang="en-U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 safe place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28600" y="4800600"/>
            <a:ext cx="8686800" cy="17526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hurricane shelter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 a </a:t>
            </a: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sanctuary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for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people who lost their homes in the hurricane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http://www.unicef.org/salgado/3warzone_b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" y="1066800"/>
            <a:ext cx="4114800" cy="3733800"/>
          </a:xfrm>
          <a:prstGeom prst="rect">
            <a:avLst/>
          </a:prstGeom>
          <a:noFill/>
        </p:spPr>
      </p:pic>
      <p:pic>
        <p:nvPicPr>
          <p:cNvPr id="4100" name="Picture 4" descr="http://www.scleanswfl.com/shelter-01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95800" y="1066800"/>
            <a:ext cx="4419600" cy="1428750"/>
          </a:xfrm>
          <a:prstGeom prst="rect">
            <a:avLst/>
          </a:prstGeom>
          <a:noFill/>
        </p:spPr>
      </p:pic>
      <p:pic>
        <p:nvPicPr>
          <p:cNvPr id="4102" name="Picture 6" descr="http://outhouserag.typepad.com/photos/uncategorized/102105_3.jp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5800" y="2438400"/>
            <a:ext cx="4438650" cy="23622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609600"/>
            <a:ext cx="8458200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the word </a:t>
            </a:r>
            <a:r>
              <a:rPr lang="en-US" sz="3600" b="1" dirty="0" smtClean="0"/>
              <a:t>sanctuary</a:t>
            </a:r>
            <a:r>
              <a:rPr lang="en-US" sz="3600" dirty="0" smtClean="0"/>
              <a:t> to describe:</a:t>
            </a:r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custDataLst>
              <p:tags r:id="rId4"/>
            </p:custDataLst>
          </p:nvPr>
        </p:nvGraphicFramePr>
        <p:xfrm>
          <a:off x="228600" y="1278590"/>
          <a:ext cx="8610600" cy="4817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389"/>
                <a:gridCol w="4624211"/>
              </a:tblGrid>
              <a:tr h="502686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4314724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="1" i="0" dirty="0" smtClean="0"/>
                        <a:t>Places that</a:t>
                      </a:r>
                      <a:r>
                        <a:rPr lang="en-US" sz="2400" b="1" i="0" baseline="0" dirty="0" smtClean="0"/>
                        <a:t> offer safety from things that can harm or bother 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dirty="0" smtClean="0"/>
                        <a:t>My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Hurricane shelter</a:t>
                      </a:r>
                      <a:endParaRPr lang="en-US" sz="20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Church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ECVHS Student Center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Bedroom</a:t>
                      </a: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b="1" u="sng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baseline="0" dirty="0" smtClean="0"/>
                        <a:t>Your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…think about place that can protect your from things that either bother you or can harm you…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152400" y="1219200"/>
          <a:ext cx="8763000" cy="5103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5334000"/>
              </a:tblGrid>
              <a:tr h="440514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4588686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2000" baseline="0" dirty="0" smtClean="0"/>
                        <a:t>Church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sz="20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000" baseline="0" dirty="0" smtClean="0"/>
                        <a:t>ECVHS Student Center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000" baseline="0" dirty="0" smtClean="0"/>
                        <a:t>Bedroom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u="sng" baseline="0" dirty="0" smtClean="0"/>
                        <a:t>Church</a:t>
                      </a:r>
                      <a:r>
                        <a:rPr lang="en-US" sz="2400" u="none" baseline="0" dirty="0" smtClean="0"/>
                        <a:t> is often a </a:t>
                      </a:r>
                      <a:r>
                        <a:rPr lang="en-US" sz="2400" b="1" u="sng" baseline="0" dirty="0" smtClean="0"/>
                        <a:t>sanctuary</a:t>
                      </a:r>
                      <a:r>
                        <a:rPr lang="en-US" sz="2400" u="none" baseline="0" dirty="0" smtClean="0"/>
                        <a:t> for </a:t>
                      </a:r>
                      <a:r>
                        <a:rPr lang="en-US" sz="2400" u="sng" baseline="0" dirty="0" smtClean="0"/>
                        <a:t>people who want to feel accepted and needed</a:t>
                      </a:r>
                      <a:r>
                        <a:rPr lang="en-US" sz="2400" u="none" baseline="0" dirty="0" smtClean="0"/>
                        <a:t>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u="sng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u="sng" dirty="0" smtClean="0"/>
                        <a:t>The ECVHS student center</a:t>
                      </a:r>
                      <a:r>
                        <a:rPr lang="en-US" sz="2400" u="none" baseline="0" dirty="0" smtClean="0"/>
                        <a:t> is a </a:t>
                      </a:r>
                      <a:r>
                        <a:rPr lang="en-US" sz="2400" b="1" u="sng" baseline="0" dirty="0" smtClean="0"/>
                        <a:t>sanctuary</a:t>
                      </a:r>
                      <a:r>
                        <a:rPr lang="en-US" sz="2400" b="0" u="none" baseline="0" dirty="0" smtClean="0"/>
                        <a:t> that </a:t>
                      </a:r>
                      <a:r>
                        <a:rPr lang="en-US" sz="2400" b="0" u="sng" baseline="0" dirty="0" smtClean="0"/>
                        <a:t>protects students from the dangers of the street</a:t>
                      </a:r>
                      <a:r>
                        <a:rPr lang="en-US" sz="2400" b="0" u="none" baseline="0" dirty="0" smtClean="0"/>
                        <a:t>.</a:t>
                      </a:r>
                      <a:endParaRPr lang="en-US" sz="2400" b="1" u="sng" baseline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2400" u="none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u="sng" baseline="0" dirty="0" smtClean="0"/>
                        <a:t>My bedroom </a:t>
                      </a:r>
                      <a:r>
                        <a:rPr lang="en-US" sz="2400" u="none" baseline="0" dirty="0" smtClean="0"/>
                        <a:t> is  a  </a:t>
                      </a:r>
                      <a:r>
                        <a:rPr lang="en-US" sz="2400" b="1" u="sng" baseline="0" dirty="0" smtClean="0"/>
                        <a:t>sanctuary</a:t>
                      </a:r>
                      <a:r>
                        <a:rPr lang="en-US" sz="2400" u="none" baseline="0" dirty="0" smtClean="0"/>
                        <a:t>  when </a:t>
                      </a:r>
                      <a:r>
                        <a:rPr lang="en-US" sz="2400" u="sng" baseline="0" dirty="0" smtClean="0"/>
                        <a:t>I want to get away from the turmoil and noise of my house</a:t>
                      </a:r>
                      <a:r>
                        <a:rPr lang="en-US" sz="2400" u="none" baseline="0" dirty="0" smtClean="0"/>
                        <a:t>.</a:t>
                      </a:r>
                      <a:endParaRPr lang="en-US" sz="2000" b="0" u="sng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6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609600"/>
            <a:ext cx="8229600" cy="551688"/>
          </a:xfrm>
        </p:spPr>
        <p:txBody>
          <a:bodyPr>
            <a:noAutofit/>
          </a:bodyPr>
          <a:lstStyle/>
          <a:p>
            <a:r>
              <a:rPr lang="en-US" sz="3600" dirty="0" smtClean="0"/>
              <a:t>Use your examples to create sentences:</a:t>
            </a:r>
            <a:endParaRPr lang="en-US" sz="3600" dirty="0"/>
          </a:p>
        </p:txBody>
      </p:sp>
      <p:sp>
        <p:nvSpPr>
          <p:cNvPr id="10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Create Sentences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implausible (adj.) - </a:t>
            </a:r>
            <a:r>
              <a:rPr lang="en-US" dirty="0" smtClean="0"/>
              <a:t>unbelievable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sz="3600" dirty="0"/>
          </a:p>
        </p:txBody>
      </p:sp>
      <p:sp>
        <p:nvSpPr>
          <p:cNvPr id="17" name="Rectangle 16"/>
          <p:cNvSpPr/>
          <p:nvPr>
            <p:custDataLst>
              <p:tags r:id="rId3"/>
            </p:custDataLst>
          </p:nvPr>
        </p:nvSpPr>
        <p:spPr>
          <a:xfrm>
            <a:off x="6324600" y="3810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4"/>
            </p:custDataLst>
          </p:nvPr>
        </p:nvSpPr>
        <p:spPr>
          <a:xfrm>
            <a:off x="1828800" y="3048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28600" y="4876800"/>
            <a:ext cx="8915400" cy="18288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student’s excuse that his dog ate his homework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lang="en-US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4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so </a:t>
            </a:r>
            <a:r>
              <a:rPr kumimoji="0" lang="en-US" sz="4400" b="1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implausible</a:t>
            </a:r>
            <a:r>
              <a:rPr lang="en-US" sz="44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that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teacher does not believe him.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 descr="http://www.featurepics.com/FI/Thumb300/20090313/Student-Teacher-1111388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066800"/>
            <a:ext cx="4343400" cy="38569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>
            <p:custDataLst>
              <p:tags r:id="rId7"/>
            </p:custDataLst>
          </p:nvPr>
        </p:nvSpPr>
        <p:spPr>
          <a:xfrm>
            <a:off x="990600" y="1066800"/>
            <a:ext cx="1633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Where’s your </a:t>
            </a:r>
          </a:p>
          <a:p>
            <a:r>
              <a:rPr lang="en-US" b="1" dirty="0" smtClean="0"/>
              <a:t>homework?!</a:t>
            </a:r>
            <a:endParaRPr lang="en-US" b="1" dirty="0"/>
          </a:p>
        </p:txBody>
      </p:sp>
      <p:sp>
        <p:nvSpPr>
          <p:cNvPr id="10" name="TextBox 9"/>
          <p:cNvSpPr txBox="1"/>
          <p:nvPr>
            <p:custDataLst>
              <p:tags r:id="rId8"/>
            </p:custDataLst>
          </p:nvPr>
        </p:nvSpPr>
        <p:spPr>
          <a:xfrm>
            <a:off x="457200" y="1676400"/>
            <a:ext cx="1798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dog ate</a:t>
            </a:r>
          </a:p>
          <a:p>
            <a:r>
              <a:rPr lang="en-US" dirty="0" smtClean="0"/>
              <a:t>it for breakfast…</a:t>
            </a:r>
            <a:endParaRPr lang="en-US" dirty="0"/>
          </a:p>
        </p:txBody>
      </p:sp>
      <p:pic>
        <p:nvPicPr>
          <p:cNvPr id="11" name="Picture 2" descr="http://www.featurepics.com/FI/Thumb300/20090313/Student-Teacher-1111388.jp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48200" y="1066800"/>
            <a:ext cx="4343400" cy="38569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>
            <p:custDataLst>
              <p:tags r:id="rId10"/>
            </p:custDataLst>
          </p:nvPr>
        </p:nvSpPr>
        <p:spPr>
          <a:xfrm>
            <a:off x="5486400" y="1066800"/>
            <a:ext cx="1633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Where’s your </a:t>
            </a:r>
          </a:p>
          <a:p>
            <a:r>
              <a:rPr lang="en-US" b="1" dirty="0" smtClean="0"/>
              <a:t>homework?!</a:t>
            </a:r>
            <a:endParaRPr lang="en-US" b="1" dirty="0"/>
          </a:p>
        </p:txBody>
      </p:sp>
      <p:sp>
        <p:nvSpPr>
          <p:cNvPr id="15" name="TextBox 14"/>
          <p:cNvSpPr txBox="1"/>
          <p:nvPr>
            <p:custDataLst>
              <p:tags r:id="rId11"/>
            </p:custDataLst>
          </p:nvPr>
        </p:nvSpPr>
        <p:spPr>
          <a:xfrm>
            <a:off x="5105400" y="1752600"/>
            <a:ext cx="1128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forgot</a:t>
            </a:r>
          </a:p>
          <a:p>
            <a:r>
              <a:rPr lang="en-US" dirty="0" smtClean="0"/>
              <a:t>about it…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304800" y="1447800"/>
          <a:ext cx="82296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419600"/>
              </a:tblGrid>
              <a:tr h="420624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483717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800" b="1" i="1" dirty="0" smtClean="0"/>
                        <a:t>1</a:t>
                      </a:r>
                      <a:r>
                        <a:rPr lang="en-US" sz="2400" b="1" i="0" dirty="0" smtClean="0"/>
                        <a:t>.  A</a:t>
                      </a:r>
                      <a:r>
                        <a:rPr lang="en-US" sz="2400" b="1" i="0" baseline="0" dirty="0" smtClean="0"/>
                        <a:t> belief or</a:t>
                      </a:r>
                      <a:r>
                        <a:rPr lang="en-US" sz="2400" b="1" i="0" dirty="0" smtClean="0"/>
                        <a:t> event that is </a:t>
                      </a:r>
                      <a:r>
                        <a:rPr lang="en-US" sz="2400" b="1" i="0" u="sng" dirty="0" smtClean="0"/>
                        <a:t>not likely</a:t>
                      </a:r>
                      <a:r>
                        <a:rPr lang="en-US" sz="2400" b="1" i="0" u="none" dirty="0" smtClean="0"/>
                        <a:t> </a:t>
                      </a:r>
                      <a:r>
                        <a:rPr lang="en-US" sz="2400" b="1" i="0" dirty="0" smtClean="0"/>
                        <a:t>to</a:t>
                      </a:r>
                      <a:r>
                        <a:rPr lang="en-US" sz="2400" b="1" i="0" baseline="0" dirty="0" smtClean="0"/>
                        <a:t> be true or happen</a:t>
                      </a:r>
                      <a:endParaRPr lang="en-US" sz="2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b="1" u="sng" dirty="0" smtClean="0"/>
                        <a:t>My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Your teacher believing</a:t>
                      </a:r>
                      <a:r>
                        <a:rPr lang="en-US" baseline="0" dirty="0" smtClean="0"/>
                        <a:t> you that your dog ate your homework!</a:t>
                      </a:r>
                      <a:endParaRPr lang="en-US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Passing the CAHSEE without studying</a:t>
                      </a:r>
                      <a:r>
                        <a:rPr lang="en-US" baseline="0" dirty="0" smtClean="0"/>
                        <a:t> English or Algebra</a:t>
                      </a:r>
                      <a:endParaRPr lang="en-US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George, Candy and </a:t>
                      </a:r>
                      <a:r>
                        <a:rPr lang="en-US" baseline="0" dirty="0" err="1" smtClean="0"/>
                        <a:t>Lennie’s</a:t>
                      </a:r>
                      <a:r>
                        <a:rPr lang="en-US" baseline="0" dirty="0" smtClean="0"/>
                        <a:t> dream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Snow falling in El Cajon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b="1" u="sng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b="1" u="sng" baseline="0" dirty="0" smtClean="0"/>
                        <a:t>Your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…think about other OMAM characters…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…think about what your parents will not let you do…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…think about terrible sports teams…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152400" y="2286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28600" y="762000"/>
            <a:ext cx="8458200" cy="5334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Use the word</a:t>
            </a:r>
            <a:r>
              <a:rPr lang="en-US" sz="3600" b="1" dirty="0" smtClean="0"/>
              <a:t> implausible</a:t>
            </a:r>
            <a:r>
              <a:rPr lang="en-US" sz="3600" dirty="0" smtClean="0"/>
              <a:t> to describe:</a:t>
            </a:r>
            <a:endParaRPr lang="en-US" sz="3600" dirty="0"/>
          </a:p>
        </p:txBody>
      </p:sp>
      <p:sp>
        <p:nvSpPr>
          <p:cNvPr id="11" name="Rectangle 10"/>
          <p:cNvSpPr/>
          <p:nvPr>
            <p:custDataLst>
              <p:tags r:id="rId5"/>
            </p:custDataLst>
          </p:nvPr>
        </p:nvSpPr>
        <p:spPr>
          <a:xfrm>
            <a:off x="4191000" y="2209800"/>
            <a:ext cx="41148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>
            <p:custDataLst>
              <p:tags r:id="rId6"/>
            </p:custDataLst>
          </p:nvPr>
        </p:nvSpPr>
        <p:spPr>
          <a:xfrm>
            <a:off x="4191000" y="4419600"/>
            <a:ext cx="41148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1" grpId="1" animBg="1"/>
      <p:bldP spid="12" grpId="0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152400" y="1219200"/>
          <a:ext cx="87630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368529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17871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2000" dirty="0" smtClean="0"/>
                        <a:t>Passing the CAHSEE without studying</a:t>
                      </a:r>
                      <a:r>
                        <a:rPr lang="en-US" sz="2000" baseline="0" dirty="0" smtClean="0"/>
                        <a:t> English or Algebra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sz="20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000" baseline="0" dirty="0" smtClean="0"/>
                        <a:t>George, Candy and </a:t>
                      </a:r>
                      <a:r>
                        <a:rPr lang="en-US" sz="2000" baseline="0" dirty="0" err="1" smtClean="0"/>
                        <a:t>Lennie</a:t>
                      </a:r>
                      <a:r>
                        <a:rPr lang="en-US" sz="2000" baseline="0" dirty="0" smtClean="0"/>
                        <a:t> achieving their dream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000" baseline="0" dirty="0" smtClean="0"/>
                        <a:t>Snow falling in El Cajon</a:t>
                      </a:r>
                    </a:p>
                    <a:p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000" dirty="0" smtClean="0"/>
                        <a:t>The</a:t>
                      </a:r>
                      <a:r>
                        <a:rPr lang="en-US" sz="2000" baseline="0" dirty="0" smtClean="0"/>
                        <a:t> belief that </a:t>
                      </a:r>
                      <a:r>
                        <a:rPr lang="en-US" sz="2000" b="0" u="sng" baseline="0" dirty="0" smtClean="0"/>
                        <a:t>students will p</a:t>
                      </a:r>
                      <a:r>
                        <a:rPr lang="en-US" sz="2000" b="0" u="sng" dirty="0" smtClean="0"/>
                        <a:t>ass</a:t>
                      </a:r>
                      <a:r>
                        <a:rPr lang="en-US" sz="2000" b="0" u="sng" baseline="0" dirty="0" smtClean="0"/>
                        <a:t> the CAHSEE without studying English or Algebra</a:t>
                      </a:r>
                      <a:r>
                        <a:rPr lang="en-US" sz="2000" baseline="0" dirty="0" smtClean="0"/>
                        <a:t>  </a:t>
                      </a:r>
                      <a:r>
                        <a:rPr lang="en-US" sz="2000" u="none" baseline="0" dirty="0" smtClean="0"/>
                        <a:t>is</a:t>
                      </a:r>
                      <a:r>
                        <a:rPr lang="en-US" sz="2000" baseline="0" dirty="0" smtClean="0"/>
                        <a:t>  </a:t>
                      </a:r>
                      <a:r>
                        <a:rPr lang="en-US" sz="2000" b="1" u="sng" baseline="0" dirty="0" smtClean="0"/>
                        <a:t>implausible</a:t>
                      </a:r>
                      <a:r>
                        <a:rPr lang="en-US" sz="2000" baseline="0" dirty="0" smtClean="0"/>
                        <a:t>.</a:t>
                      </a:r>
                    </a:p>
                    <a:p>
                      <a:endParaRPr lang="en-US" sz="200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000" dirty="0" smtClean="0"/>
                        <a:t>The belief that  </a:t>
                      </a:r>
                      <a:r>
                        <a:rPr lang="en-US" sz="2000" b="0" u="sng" baseline="0" dirty="0" smtClean="0"/>
                        <a:t>George, Candy,  and </a:t>
                      </a:r>
                      <a:r>
                        <a:rPr lang="en-US" sz="2000" b="0" u="sng" baseline="0" dirty="0" err="1" smtClean="0"/>
                        <a:t>Lennie</a:t>
                      </a:r>
                      <a:r>
                        <a:rPr lang="en-US" sz="2000" b="1" u="sng" baseline="0" dirty="0" smtClean="0"/>
                        <a:t> </a:t>
                      </a:r>
                      <a:r>
                        <a:rPr lang="en-US" sz="2000" u="sng" baseline="0" dirty="0" smtClean="0"/>
                        <a:t>will achieve their dream</a:t>
                      </a:r>
                      <a:r>
                        <a:rPr lang="en-US" sz="2000" u="none" baseline="0" dirty="0" smtClean="0"/>
                        <a:t>  is</a:t>
                      </a:r>
                      <a:r>
                        <a:rPr lang="en-US" sz="2000" baseline="0" dirty="0" smtClean="0"/>
                        <a:t>  </a:t>
                      </a:r>
                      <a:r>
                        <a:rPr lang="en-US" sz="2000" b="1" u="sng" baseline="0" dirty="0" smtClean="0"/>
                        <a:t>implausible</a:t>
                      </a:r>
                      <a:r>
                        <a:rPr lang="en-US" sz="2000" b="1" u="none" baseline="0" dirty="0" smtClean="0"/>
                        <a:t>  </a:t>
                      </a:r>
                      <a:r>
                        <a:rPr lang="en-US" sz="2000" u="none" baseline="0" dirty="0" smtClean="0"/>
                        <a:t>because  </a:t>
                      </a:r>
                      <a:r>
                        <a:rPr lang="en-US" sz="2000" b="0" u="sng" baseline="0" dirty="0" err="1" smtClean="0"/>
                        <a:t>Lennie</a:t>
                      </a:r>
                      <a:r>
                        <a:rPr lang="en-US" sz="2000" b="0" u="sng" baseline="0" dirty="0" smtClean="0"/>
                        <a:t> will always do something that prevents them from reaching it.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="0" u="sng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000" b="0" u="none" baseline="0" dirty="0" smtClean="0"/>
                        <a:t>It  is  </a:t>
                      </a:r>
                      <a:r>
                        <a:rPr lang="en-US" sz="2000" b="1" u="sng" baseline="0" dirty="0" smtClean="0"/>
                        <a:t>implausible</a:t>
                      </a:r>
                      <a:r>
                        <a:rPr lang="en-US" sz="2000" b="0" u="none" baseline="0" dirty="0" smtClean="0"/>
                        <a:t> to believe that  </a:t>
                      </a:r>
                      <a:r>
                        <a:rPr lang="en-US" sz="2000" b="0" u="sng" baseline="0" dirty="0" smtClean="0"/>
                        <a:t>it will snow in El Cajon</a:t>
                      </a:r>
                      <a:r>
                        <a:rPr lang="en-US" sz="2000" b="0" u="none" baseline="0" dirty="0" smtClean="0"/>
                        <a:t> because </a:t>
                      </a:r>
                      <a:r>
                        <a:rPr lang="en-US" sz="2000" b="0" u="sng" baseline="0" dirty="0" smtClean="0"/>
                        <a:t>the temperature rarely gets low enough.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533400"/>
            <a:ext cx="8229600" cy="5516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Use your examples to create sentences:</a:t>
            </a:r>
            <a:endParaRPr lang="en-US" sz="3200" dirty="0"/>
          </a:p>
        </p:txBody>
      </p:sp>
      <p:sp>
        <p:nvSpPr>
          <p:cNvPr id="8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Create Sentences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>
            <p:custDataLst>
              <p:tags r:id="rId5"/>
            </p:custDataLst>
          </p:nvPr>
        </p:nvSpPr>
        <p:spPr>
          <a:xfrm>
            <a:off x="4800600" y="3124200"/>
            <a:ext cx="39624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>
            <p:custDataLst>
              <p:tags r:id="rId6"/>
            </p:custDataLst>
          </p:nvPr>
        </p:nvSpPr>
        <p:spPr>
          <a:xfrm>
            <a:off x="4800600" y="5181600"/>
            <a:ext cx="39624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>
            <p:custDataLst>
              <p:tags r:id="rId7"/>
            </p:custDataLst>
          </p:nvPr>
        </p:nvSpPr>
        <p:spPr>
          <a:xfrm>
            <a:off x="4876800" y="1676400"/>
            <a:ext cx="3886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>
            <p:custDataLst>
              <p:tags r:id="rId2"/>
            </p:custDataLst>
          </p:nvPr>
        </p:nvSpPr>
        <p:spPr>
          <a:xfrm>
            <a:off x="6400800" y="3048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3"/>
            </p:custDataLst>
          </p:nvPr>
        </p:nvSpPr>
        <p:spPr>
          <a:xfrm>
            <a:off x="1828800" y="3048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incoherent (adj.) - 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unclear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28600" y="4572000"/>
            <a:ext cx="8534400" cy="1905000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baby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lang="en-US" sz="4400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is</a:t>
            </a:r>
            <a:r>
              <a:rPr kumimoji="0" lang="en-US" sz="440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incoherent</a:t>
            </a:r>
            <a:r>
              <a:rPr kumimoji="0" lang="en-US" sz="440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when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she speaks 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because s</a:t>
            </a:r>
            <a:r>
              <a:rPr lang="en-US" sz="4400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he uses made-up words and says them in the wrong order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436" name="Picture 4" descr="https://www.dunstanbabylanguage.com/images/title_2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05200" y="1219200"/>
            <a:ext cx="5486400" cy="2971800"/>
          </a:xfrm>
          <a:prstGeom prst="rect">
            <a:avLst/>
          </a:prstGeom>
          <a:noFill/>
        </p:spPr>
      </p:pic>
      <p:pic>
        <p:nvPicPr>
          <p:cNvPr id="18434" name="Picture 2" descr="http://cdn.babble.com/babys-first-year-blog/files/2011/12/Baby_talk_204211a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600" y="1219200"/>
            <a:ext cx="3733800" cy="342900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609600"/>
            <a:ext cx="8458200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the word </a:t>
            </a:r>
            <a:r>
              <a:rPr lang="en-US" sz="3600" b="1" dirty="0" smtClean="0"/>
              <a:t>incoherent</a:t>
            </a:r>
            <a:r>
              <a:rPr lang="en-US" sz="3600" dirty="0" smtClean="0"/>
              <a:t> to describe:</a:t>
            </a:r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custDataLst>
              <p:tags r:id="rId4"/>
            </p:custDataLst>
          </p:nvPr>
        </p:nvGraphicFramePr>
        <p:xfrm>
          <a:off x="228600" y="1278591"/>
          <a:ext cx="8610600" cy="5579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389"/>
                <a:gridCol w="4624211"/>
              </a:tblGrid>
              <a:tr h="358883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2138907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800" b="1" i="1" dirty="0" smtClean="0"/>
                        <a:t>1.  </a:t>
                      </a:r>
                      <a:r>
                        <a:rPr lang="en-US" sz="2400" b="1" i="0" dirty="0" smtClean="0"/>
                        <a:t>People</a:t>
                      </a:r>
                      <a:r>
                        <a:rPr lang="en-US" sz="2400" b="1" i="0" baseline="0" dirty="0" smtClean="0"/>
                        <a:t> you cannot understand because of how they are saying something</a:t>
                      </a:r>
                      <a:endParaRPr lang="en-US" sz="2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dirty="0" smtClean="0"/>
                        <a:t>My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Babies</a:t>
                      </a:r>
                      <a:r>
                        <a:rPr lang="en-US" sz="2000" baseline="0" dirty="0" smtClean="0"/>
                        <a:t> trying to talk</a:t>
                      </a: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Person with health problems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b="1" u="sng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baseline="0" dirty="0" smtClean="0"/>
                        <a:t>Your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…think about which people may be difficult to understand and why…</a:t>
                      </a:r>
                    </a:p>
                  </a:txBody>
                  <a:tcPr/>
                </a:tc>
              </a:tr>
              <a:tr h="2988609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b="1" i="1" dirty="0" smtClean="0"/>
                        <a:t>2.  </a:t>
                      </a:r>
                      <a:r>
                        <a:rPr lang="en-US" sz="2400" b="1" i="0" dirty="0" smtClean="0"/>
                        <a:t>Things you cannot understand</a:t>
                      </a:r>
                      <a:r>
                        <a:rPr lang="en-US" sz="2400" b="1" i="0" baseline="0" dirty="0" smtClean="0"/>
                        <a:t> because of how they are presented</a:t>
                      </a:r>
                      <a:endParaRPr lang="en-US" sz="2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dirty="0" smtClean="0"/>
                        <a:t>My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Poorly written directions</a:t>
                      </a: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Poorly</a:t>
                      </a:r>
                      <a:r>
                        <a:rPr lang="en-US" sz="2000" baseline="0" dirty="0" smtClean="0"/>
                        <a:t> organized essays</a:t>
                      </a: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b="1" u="sng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baseline="0" dirty="0" smtClean="0"/>
                        <a:t>Your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…think about things you have seen, heard, read, or done that made no sense because they were put together in the wrong order…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>
            <p:custDataLst>
              <p:tags r:id="rId5"/>
            </p:custDataLst>
          </p:nvPr>
        </p:nvSpPr>
        <p:spPr>
          <a:xfrm>
            <a:off x="4267200" y="2057400"/>
            <a:ext cx="4114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>
            <p:custDataLst>
              <p:tags r:id="rId6"/>
            </p:custDataLst>
          </p:nvPr>
        </p:nvSpPr>
        <p:spPr>
          <a:xfrm>
            <a:off x="4267200" y="3200400"/>
            <a:ext cx="4114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>
            <p:custDataLst>
              <p:tags r:id="rId7"/>
            </p:custDataLst>
          </p:nvPr>
        </p:nvSpPr>
        <p:spPr>
          <a:xfrm>
            <a:off x="4267200" y="4191000"/>
            <a:ext cx="4114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>
            <p:custDataLst>
              <p:tags r:id="rId8"/>
            </p:custDataLst>
          </p:nvPr>
        </p:nvSpPr>
        <p:spPr>
          <a:xfrm>
            <a:off x="4267200" y="5410200"/>
            <a:ext cx="4419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>
            <p:custDataLst>
              <p:tags r:id="rId9"/>
            </p:custDataLst>
          </p:nvPr>
        </p:nvSpPr>
        <p:spPr>
          <a:xfrm>
            <a:off x="609600" y="3962400"/>
            <a:ext cx="3505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152400" y="1524000"/>
          <a:ext cx="87630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255923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3554077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2400" dirty="0" smtClean="0"/>
                        <a:t>Person with brain damage</a:t>
                      </a:r>
                      <a:endParaRPr lang="en-US" sz="24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sz="24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en-US" sz="2400" baseline="0" dirty="0" smtClean="0"/>
                        <a:t>Poorly organized essay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  <a:p>
                      <a:pPr marL="342900" indent="-342900">
                        <a:buAutoNum type="arabicPeriod" startAt="2"/>
                      </a:pPr>
                      <a:endParaRPr lang="en-US" sz="2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u="sng" dirty="0" smtClean="0"/>
                        <a:t>The</a:t>
                      </a:r>
                      <a:r>
                        <a:rPr lang="en-US" sz="2400" u="sng" baseline="0" dirty="0" smtClean="0"/>
                        <a:t> patient</a:t>
                      </a:r>
                      <a:r>
                        <a:rPr lang="en-US" sz="2400" u="none" baseline="0" dirty="0" smtClean="0"/>
                        <a:t>  i</a:t>
                      </a:r>
                      <a:r>
                        <a:rPr lang="en-US" sz="2400" baseline="0" dirty="0" smtClean="0"/>
                        <a:t>s  </a:t>
                      </a:r>
                      <a:r>
                        <a:rPr lang="en-US" sz="2400" b="1" u="sng" baseline="0" dirty="0" smtClean="0"/>
                        <a:t>incoherent</a:t>
                      </a:r>
                      <a:r>
                        <a:rPr lang="en-US" sz="2400" baseline="0" dirty="0" smtClean="0"/>
                        <a:t> when </a:t>
                      </a:r>
                      <a:r>
                        <a:rPr lang="en-US" sz="2400" u="sng" baseline="0" dirty="0" smtClean="0"/>
                        <a:t>he speaks</a:t>
                      </a:r>
                      <a:r>
                        <a:rPr lang="en-US" sz="2400" u="none" baseline="0" dirty="0" smtClean="0"/>
                        <a:t>  </a:t>
                      </a:r>
                      <a:r>
                        <a:rPr lang="en-US" sz="2400" baseline="0" dirty="0" smtClean="0"/>
                        <a:t>because  </a:t>
                      </a:r>
                      <a:r>
                        <a:rPr lang="en-US" sz="2400" u="sng" baseline="0" dirty="0" smtClean="0"/>
                        <a:t>the speaking part of his brain was damaged in the accident</a:t>
                      </a:r>
                      <a:r>
                        <a:rPr lang="en-US" sz="2400" baseline="0" dirty="0" smtClean="0"/>
                        <a:t>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u="sng" dirty="0" smtClean="0"/>
                        <a:t>The</a:t>
                      </a:r>
                      <a:r>
                        <a:rPr lang="en-US" sz="2400" u="sng" baseline="0" dirty="0" smtClean="0"/>
                        <a:t> student’s essay</a:t>
                      </a:r>
                      <a:r>
                        <a:rPr lang="en-US" sz="2400" u="none" baseline="0" dirty="0" smtClean="0"/>
                        <a:t>  i</a:t>
                      </a:r>
                      <a:r>
                        <a:rPr lang="en-US" sz="2400" baseline="0" dirty="0" smtClean="0"/>
                        <a:t>s  </a:t>
                      </a:r>
                      <a:r>
                        <a:rPr lang="en-US" sz="2400" b="1" u="sng" baseline="0" dirty="0" smtClean="0"/>
                        <a:t>incoherent</a:t>
                      </a:r>
                      <a:r>
                        <a:rPr lang="en-US" sz="2400" baseline="0" dirty="0" smtClean="0"/>
                        <a:t> because  </a:t>
                      </a:r>
                      <a:r>
                        <a:rPr lang="en-US" sz="2400" u="sng" baseline="0" dirty="0" smtClean="0"/>
                        <a:t>there is no thesis  and information that should be in the body paragraphs is in the conclusion</a:t>
                      </a:r>
                      <a:r>
                        <a:rPr lang="en-US" sz="2400" baseline="0" dirty="0" smtClean="0"/>
                        <a:t>.</a:t>
                      </a:r>
                    </a:p>
                    <a:p>
                      <a:pPr marL="342900" indent="-342900">
                        <a:buNone/>
                      </a:pPr>
                      <a:endParaRPr lang="en-US" sz="2000" b="0" u="sng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6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838200"/>
            <a:ext cx="8229600" cy="551688"/>
          </a:xfrm>
        </p:spPr>
        <p:txBody>
          <a:bodyPr>
            <a:noAutofit/>
          </a:bodyPr>
          <a:lstStyle/>
          <a:p>
            <a:r>
              <a:rPr lang="en-US" sz="3600" dirty="0" smtClean="0"/>
              <a:t>Use your examples to create sentences:</a:t>
            </a:r>
            <a:endParaRPr lang="en-US" sz="3600" dirty="0"/>
          </a:p>
        </p:txBody>
      </p:sp>
      <p:sp>
        <p:nvSpPr>
          <p:cNvPr id="10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Create Sentences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>
            <p:custDataLst>
              <p:tags r:id="rId5"/>
            </p:custDataLst>
          </p:nvPr>
        </p:nvSpPr>
        <p:spPr>
          <a:xfrm>
            <a:off x="4876800" y="3733800"/>
            <a:ext cx="3962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>
            <p:custDataLst>
              <p:tags r:id="rId6"/>
            </p:custDataLst>
          </p:nvPr>
        </p:nvSpPr>
        <p:spPr>
          <a:xfrm>
            <a:off x="4876800" y="1981200"/>
            <a:ext cx="3962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>
            <p:custDataLst>
              <p:tags r:id="rId2"/>
            </p:custDataLst>
          </p:nvPr>
        </p:nvSpPr>
        <p:spPr>
          <a:xfrm>
            <a:off x="6400800" y="304800"/>
            <a:ext cx="519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Rectangle 17"/>
          <p:cNvSpPr/>
          <p:nvPr>
            <p:custDataLst>
              <p:tags r:id="rId3"/>
            </p:custDataLst>
          </p:nvPr>
        </p:nvSpPr>
        <p:spPr>
          <a:xfrm>
            <a:off x="1828800" y="304800"/>
            <a:ext cx="437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sinister (adj.) - 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evil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28600" y="4800600"/>
            <a:ext cx="8534400" cy="152400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Joseph </a:t>
            </a:r>
            <a:r>
              <a:rPr kumimoji="0" lang="en-US" sz="440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Kony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 </a:t>
            </a:r>
            <a:r>
              <a:rPr kumimoji="0" lang="en-US" sz="4400" b="1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sinister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because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 forces children to carry guns and kill his enemies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kumimoji="0" lang="en-US" sz="4400" i="0" u="sng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100" name="Picture 4" descr="http://profile.ak.fbcdn.net/hprofile-ak-snc4/50352_319997743146_3856329_n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1219200"/>
            <a:ext cx="3388173" cy="3060246"/>
          </a:xfrm>
          <a:prstGeom prst="rect">
            <a:avLst/>
          </a:prstGeom>
          <a:noFill/>
        </p:spPr>
      </p:pic>
      <p:pic>
        <p:nvPicPr>
          <p:cNvPr id="4102" name="Picture 6" descr="http://media.washtimes.com/media/community/viewpoint/entry/2012/03/09/kony_sierra_leone_s640x427.jpg?73b8e21685896c3f2859310aaa5adb253919b64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62400" y="1219200"/>
            <a:ext cx="4953893" cy="330517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609600"/>
            <a:ext cx="8458200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the word </a:t>
            </a:r>
            <a:r>
              <a:rPr lang="en-US" sz="3600" b="1" dirty="0" smtClean="0"/>
              <a:t>sinister</a:t>
            </a:r>
            <a:r>
              <a:rPr lang="en-US" sz="3600" dirty="0" smtClean="0"/>
              <a:t> to describe:</a:t>
            </a:r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0" y="152400"/>
            <a:ext cx="8534400" cy="685800"/>
          </a:xfrm>
          <a:prstGeom prst="rect">
            <a:avLst/>
          </a:prstGeom>
        </p:spPr>
        <p:txBody>
          <a:bodyPr vert="horz" lIns="0" rIns="0" bIns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Examples</a:t>
            </a: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custDataLst>
              <p:tags r:id="rId4"/>
            </p:custDataLst>
          </p:nvPr>
        </p:nvGraphicFramePr>
        <p:xfrm>
          <a:off x="228600" y="1278590"/>
          <a:ext cx="8610600" cy="5177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389"/>
                <a:gridCol w="4624211"/>
              </a:tblGrid>
              <a:tr h="329907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2281852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="1" i="0" dirty="0" smtClean="0"/>
                        <a:t>People</a:t>
                      </a:r>
                      <a:r>
                        <a:rPr lang="en-US" sz="2400" b="1" i="0" baseline="0" dirty="0" smtClean="0"/>
                        <a:t> who do hurtful and evil things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dirty="0" smtClean="0"/>
                        <a:t>My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Joseph </a:t>
                      </a:r>
                      <a:r>
                        <a:rPr lang="en-US" sz="2000" dirty="0" err="1" smtClean="0"/>
                        <a:t>Kony</a:t>
                      </a: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Adolf</a:t>
                      </a:r>
                      <a:r>
                        <a:rPr lang="en-US" sz="2000" baseline="0" dirty="0" smtClean="0"/>
                        <a:t> Hitler</a:t>
                      </a: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b="1" u="sng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baseline="0" dirty="0" smtClean="0"/>
                        <a:t>Your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…think about people who have done terrible and evil things to you, your family or other people…</a:t>
                      </a:r>
                    </a:p>
                  </a:txBody>
                  <a:tcPr/>
                </a:tc>
              </a:tr>
              <a:tr h="2281852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2400" b="1" i="0" baseline="0" dirty="0" smtClean="0"/>
                        <a:t>2.    Ideas that are hurtful or evil</a:t>
                      </a:r>
                      <a:endParaRPr lang="en-US" sz="2400" b="1" i="0" dirty="0" smtClean="0"/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endParaRPr lang="en-US" sz="2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dirty="0" smtClean="0"/>
                        <a:t>My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Murder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Rape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b="1" u="sng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b="1" u="sng" baseline="0" dirty="0" smtClean="0"/>
                        <a:t>Your examples: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…think about actions that can people can do that are hurtful or evil…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>
            <p:custDataLst>
              <p:tags r:id="rId5"/>
            </p:custDataLst>
          </p:nvPr>
        </p:nvSpPr>
        <p:spPr>
          <a:xfrm>
            <a:off x="4343400" y="1981200"/>
            <a:ext cx="4114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>
            <p:custDataLst>
              <p:tags r:id="rId6"/>
            </p:custDataLst>
          </p:nvPr>
        </p:nvSpPr>
        <p:spPr>
          <a:xfrm>
            <a:off x="4343400" y="3200400"/>
            <a:ext cx="4114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>
            <p:custDataLst>
              <p:tags r:id="rId7"/>
            </p:custDataLst>
          </p:nvPr>
        </p:nvSpPr>
        <p:spPr>
          <a:xfrm>
            <a:off x="4343400" y="4572000"/>
            <a:ext cx="4114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>
            <p:custDataLst>
              <p:tags r:id="rId8"/>
            </p:custDataLst>
          </p:nvPr>
        </p:nvSpPr>
        <p:spPr>
          <a:xfrm>
            <a:off x="4267200" y="5715000"/>
            <a:ext cx="4114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>
            <p:custDataLst>
              <p:tags r:id="rId9"/>
            </p:custDataLst>
          </p:nvPr>
        </p:nvSpPr>
        <p:spPr>
          <a:xfrm>
            <a:off x="609600" y="4267200"/>
            <a:ext cx="3429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9" grpId="0" animBg="1"/>
      <p:bldP spid="11" grpId="0" animBg="1"/>
      <p:bldP spid="12" grpId="0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G6cLDjKtJv6IGAXOA4XAZ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x9zNiqVx3DdAqQfPezXpS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crjgDDSEqbT8aivHM0iX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HfusEj3bDTaogKmNF2jiz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yKhFMPic6eS4K4MbYyBfy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V0xiLSwFmAB7hkngwSnkT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1hcxR8hPxTpiV2ZqB0JcN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pS6v2DngbbZGQ30paNjYI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15dfyjDWOoJFf2bQ2qzk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jELeC5eiGWETWNT5BUzbC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LkKmYA8BDL6rc8DcloNl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GALXikjky20QJHWPoRRT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PIDDNWSIAypAt19LMdlJp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0rRVFhdqllZH9LqErIOy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AT9gQwxGXBsEIcMSgBuac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BLSnk8MCVQ5FRYMpqGSFn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vLKrMnNtpcaqBWzj5cpED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MwMWm9udy7athK4FC6UW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lqUQiSx6KYwZlcTZJbsM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LkKmYA8BDL6rc8DcloNlX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UyttbOpUvHJL1TOjc0PSB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xnHtk02OT3JasZ1l8BdI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wIB9Z5WLjdWMQUbq4mJ6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tbF4jGbW0csTrYix4cob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crjgDDSEqbT8aivHM0iXn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HfusEj3bDTaogKmNF2jiz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yKhFMPic6eS4K4MbYyBfy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TmtHr8NuNwoRPoOYu2w9y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ea635RXN8Pa526leGBY7v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kGjhNqagVbTtquYVzfjJS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15dfyjDWOoJFf2bQ2qzk9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zz7ySpb6xYMS2ngPZihJ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jELeC5eiGWETWNT5BUzbC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LkKmYA8BDL6rc8DcloNlX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AT9gQwxGXBsEIcMSgBuac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HKlICfmUar5vjAYDZDMzj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SKY3Diy2AvkjPk69HLcCY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49sup899fRUDsZgLS6Wcr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sQVtPW8KMCiffnUPHhvB2h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MwMWm9udy7athK4FC6UW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lqUQiSx6KYwZlcTZJbsMW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7yeXN3IfGSKmO7lM8CDNv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LkKmYA8BDL6rc8DcloNlX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UyttbOpUvHJL1TOjc0PSB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yewEilmFy8e4vQ1CSXmos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tbF4jGbW0csTrYix4cob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crjgDDSEqbT8aivHM0iXn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HfusEj3bDTaogKmNF2jiz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yKhFMPic6eS4K4MbYyBfy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57YcrLB8u6JbD2UuKi9MB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UzBZW9i6McmSl5XClihEO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0mt6pz5dFoZnRPa7ldTm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oAWD5jCVrk3BszjUC7ohi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15dfyjDWOoJFf2bQ2qzk9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jELeC5eiGWETWNT5BUzbC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HKlICfmUar5vjAYDZDMzj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AT9gQwxGXBsEIcMSgBuac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IqcVON4SMjtidabbVNAks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MwMWm9udy7athK4FC6UWg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lqUQiSx6KYwZlcTZJbsM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LkKmYA8BDL6rc8DcloNlX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7Fz8tdaE6ksmaD19YoDLq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UyttbOpUvHJL1TOjc0PSB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ru0oJmpX79Hwonc92VrfO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tbF4jGbW0csTrYix4cob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crjgDDSEqbT8aivHM0iXn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HfusEj3bDTaogKmNF2jiz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yKhFMPic6eS4K4MbYyBfy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hh1LqGM4MQxEpTgL4Oa0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JTRg8YhZWP3Ar7I5Cqany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dt2DFvUQiWt66anCeFa2dG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15dfyjDWOoJFf2bQ2qzk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jcFMsd0vpettsg4WPpKM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jELeC5eiGWETWNT5BUzbC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HKlICfmUar5vjAYDZDMzj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AT9gQwxGXBsEIcMSgBuac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CJoKQ27Wrlnhwl6HT2hQ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MwMWm9udy7athK4FC6UW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lqUQiSx6KYwZlcTZJbsMW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LkKmYA8BDL6rc8DcloNlX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FiJGwSlSI82iV7HtJHSUj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96oGTs9ZExtImmtHKXEAV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UyttbOpUvHJL1TOjc0PSB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6iDXgPdVPXkWRUOc2c6DF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tbF4jGbW0csTrYix4cob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crjgDDSEqbT8aivHM0iXn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HfusEj3bDTaogKmNF2jiz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yKhFMPic6eS4K4MbYyBfy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G3k2VawuGzufcWYq7oGEJ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8fykRxEjDCIIj67p8jEjT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PXJ3axv3Zt31V5tBiYQnW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5HX7SAsaPxfNzLgRGBW5h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SGaK41ye0EbB3ynMjxmpA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15dfyjDWOoJFf2bQ2qzk9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jELeC5eiGWETWNT5BUzbC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v09ss4uaOAFkcW08XDsF7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MwMWm9udy7athK4FC6UW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lqUQiSx6KYwZlcTZJbsMW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S9k9OoB2LqYWXmlXBUphV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0KUIt8EN8DMVdIv9o7qp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wKjVkXD6evEWGqPmyqzc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7kEh99eZapbdapyNH92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hg24k2yZQjiYWbAFGuW0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xucEW0DR3t9xQ4CcO7FZj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SfddX71F5oKNJxSF5ymY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Opkw2tFPkx9rCXrI2vQno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M2k5k827ClP3qOTr4x0f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DhVUemvR7Sq3CibX9wNdU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CyxCPBqin8Iyo2aqTGBK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T1ISosZ3TC2te2ruvmSGJ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DmbAg7otsPiPFmmCwUrOv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l4T8MIC7B9AFVbrfkiUTF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fznN3h9Hjoql17H7kFQl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eZrbbhz9UBCtOkLZFkXU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ez9jxdXe3jE6knmR6S8au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Jyimml0voki2KR1RJmbGy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OH0nCNe4LGHpQB1bRCexV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OhCvQf9MYOgqJAmYIdhjy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ll0pPxuys1nuTJL7XYVZH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8qSqPTT1fBMdWhuqpBhq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KDAsCs2bHh0fjqV083I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3eHCcBfioyTrcAxpIBFr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GNtDwyjIhxSmEIcGhLW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ju5TT0SFKUuhv1PJYJJ4P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TjdSGwVnFOzvmioJDyr2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o58HnWj2c8nHBLF0jmKnf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I0Fwkf5bDM5gV8JZ8Y4DB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7FHC3Ce4i9nIm82QB3W1u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CkQwgkdLiB4hTZPIctXyu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ScMBXim0HAWw2mMwlTQx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E5f20TRs4V6GrDKFnVoi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Tu8jw7p3oe8dhYfN0nBQ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kmXsVF73IW46yGmVhs8e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pmV8LGwV8ySaLS5yYck0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Ck54isDVaEYjWAxNUrwMN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eoVuQJuWUvNfJA2Hn4ido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crVu1ahTuqm66H8OCTrdK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wGRWKd3suA80cuylIkE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TDtlyzspLatJUfD4p4P1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X6vEfga6zJsaMdspEuZ4O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xszjIDUzbYp8FnPTjceF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hJspC0pl1SWZz25WxxcZ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dM74zmJD19nQ9r95lD7i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LEx4zLaNQ9nNbPQi1U9Q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bGONOmEGsAcNYNSxqEae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CLQf6ewhPHwetRgMXN9a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BoR2qtuvFIwo32WygpabK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hKk1gDHn4R6Paso3O2Nk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I4NeQoxKZv1566IocQOi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ieRtadA7nqtt2fd2NiQk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N4lhkpPWwJ93Mzmmej9S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CC4taa3wrkNIqM7SSahqU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ZtEFr3waZrcsJdReFTZh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S21rFc8G7FUziVxo3PHE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f49AelrYAHHSh50wuBsV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pyeQDSGlS1jAGJP1bjqT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WmAg3KHwxtqHMktHQtH0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Z10ayBKXAzsxikfYvFi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IraBFt9c0lpKKbdAQziE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7kManBvbkEFdOxFJQXEcH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CngKZUVvmjzll0FxgtfH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uOLHnQjY8k8THoTDBBgPh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GOKF3ktRPs5fHEz2Bfvty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4T76mQhfdj18lJ5CT9BXT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cfYbgXwY129ucUYCdPpbu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X6ul0jM3m3goCvGR3wlQr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5dsE4Z1F4nOJiSGVWcbXF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eOisVmLSQD0U0hSlfN1GY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zSdNa8z8EtnZZDlB3FUcx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UHqmc09rtEuikChCvp50U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WiCW1tG0zDUxiygHYw3dt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15dfyjDWOoJFf2bQ2qzk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LkKmYA8BDL6rc8DcloNlX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shQwCHiNqErLY8jzQhoRs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P68Ra7ys7H7P1V65gmP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vrl09XBZS2vwbizsoC2Sb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MwMWm9udy7athK4FC6UW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lqUQiSx6KYwZlcTZJbsM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tkrHE5LTlPa2Af3A9VN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LkKmYA8BDL6rc8DcloNlX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zZu4ifEGgGSZtCh0hkUi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wSqjdbLAHxvWvCw0Opj4T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ZD17rfc7hOUEQNG2ccbG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tbF4jGbW0csTrYix4cob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16320</TotalTime>
  <Words>1023</Words>
  <Application>Microsoft Office PowerPoint</Application>
  <PresentationFormat>On-screen Show (4:3)</PresentationFormat>
  <Paragraphs>252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Chapter 10 Vocabulary Images   </vt:lpstr>
      <vt:lpstr>implausible (adj.) - unbelievable </vt:lpstr>
      <vt:lpstr>Use the word implausible to describe:</vt:lpstr>
      <vt:lpstr>Use your examples to create sentences:</vt:lpstr>
      <vt:lpstr>Slide 5</vt:lpstr>
      <vt:lpstr>Use the word incoherent to describe:</vt:lpstr>
      <vt:lpstr>Use your examples to create sentences:</vt:lpstr>
      <vt:lpstr>Slide 8</vt:lpstr>
      <vt:lpstr>Use the word sinister to describe:</vt:lpstr>
      <vt:lpstr>Use your examples to create sentences:</vt:lpstr>
      <vt:lpstr>Slide 11</vt:lpstr>
      <vt:lpstr>Use the word intricate to describe:</vt:lpstr>
      <vt:lpstr>Use your examples to create sentences:</vt:lpstr>
      <vt:lpstr>Slide 14</vt:lpstr>
      <vt:lpstr>Use the word vulnerable to describe:</vt:lpstr>
      <vt:lpstr>Use your examples to create sentences:</vt:lpstr>
      <vt:lpstr>Slide 17</vt:lpstr>
      <vt:lpstr>Use the word sanctuary to describe:</vt:lpstr>
      <vt:lpstr>Use your examples to create sentences:</vt:lpstr>
    </vt:vector>
  </TitlesOfParts>
  <Company>GUHSD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</dc:title>
  <dc:creator>nwea03</dc:creator>
  <cp:lastModifiedBy>Mcadwell</cp:lastModifiedBy>
  <cp:revision>366</cp:revision>
  <dcterms:created xsi:type="dcterms:W3CDTF">2012-02-17T20:50:34Z</dcterms:created>
  <dcterms:modified xsi:type="dcterms:W3CDTF">2012-03-23T16:24:37Z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1nMS0hulxr7Z3oidusEhlJJ1y4ZMX-eZ-58P3vxXbLPs</vt:lpwstr>
  </property>
  <property fmtid="{D5CDD505-2E9C-101B-9397-08002B2CF9AE}" pid="4" name="Google.Documents.RevisionId">
    <vt:lpwstr>10182917109119884307</vt:lpwstr>
  </property>
  <property fmtid="{D5CDD505-2E9C-101B-9397-08002B2CF9AE}" pid="5" name="Google.Documents.PreviousRevisionId">
    <vt:lpwstr>03484947422815276552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